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9" r:id="rId2"/>
    <p:sldId id="260" r:id="rId3"/>
    <p:sldId id="261" r:id="rId4"/>
    <p:sldId id="257" r:id="rId5"/>
    <p:sldId id="256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58" r:id="rId14"/>
  </p:sldIdLst>
  <p:sldSz cx="9144000" cy="6858000" type="screen4x3"/>
  <p:notesSz cx="6858000" cy="9144000"/>
  <p:embeddedFontLst>
    <p:embeddedFont>
      <p:font typeface="Maven Pro" panose="020B0604020202020204" charset="0"/>
      <p:regular r:id="rId16"/>
      <p:bold r:id="rId17"/>
    </p:embeddedFont>
    <p:embeddedFont>
      <p:font typeface="Nunito" panose="020B0604020202020204" charset="0"/>
      <p:regular r:id="rId18"/>
      <p:bold r:id="rId19"/>
      <p:italic r:id="rId20"/>
      <p:boldItalic r:id="rId21"/>
    </p:embeddedFont>
    <p:embeddedFont>
      <p:font typeface="Raleway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4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2df5a2dcc8_0_4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2df5a2dcc8_0_4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df5a2dcc8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df5a2dcc8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6147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079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273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7597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53819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662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df5a2dcc8_0_4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df5a2dcc8_0_4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6344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4546120"/>
            <a:ext cx="1691422" cy="2310006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5118675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name="adj1" fmla="val 8244818"/>
                  <a:gd name="adj2" fmla="val 16246175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name="adj1" fmla="val 8801158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name="adj1" fmla="val 1255410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name="adj1" fmla="val 19376841"/>
                <a:gd name="adj2" fmla="val 16200000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824000" y="2151750"/>
            <a:ext cx="42555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824000" y="4795067"/>
            <a:ext cx="4255500" cy="9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5465463"/>
            <a:ext cx="9144036" cy="1392365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8" name="Google Shape;268;p11"/>
          <p:cNvSpPr txBox="1">
            <a:spLocks noGrp="1"/>
          </p:cNvSpPr>
          <p:nvPr>
            <p:ph type="title" hasCustomPrompt="1"/>
          </p:nvPr>
        </p:nvSpPr>
        <p:spPr>
          <a:xfrm>
            <a:off x="1388625" y="1030300"/>
            <a:ext cx="6366900" cy="24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>
            <a:spLocks noGrp="1"/>
          </p:cNvSpPr>
          <p:nvPr>
            <p:ph type="body" idx="1"/>
          </p:nvPr>
        </p:nvSpPr>
        <p:spPr>
          <a:xfrm>
            <a:off x="1388625" y="3616400"/>
            <a:ext cx="6366900" cy="148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1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4541"/>
            <a:ext cx="1233215" cy="1846001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3871914"/>
            <a:ext cx="2186148" cy="2985925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24000" y="2151767"/>
            <a:ext cx="5857800" cy="24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70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5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5"/>
          <p:cNvSpPr txBox="1">
            <a:spLocks noGrp="1"/>
          </p:cNvSpPr>
          <p:nvPr>
            <p:ph type="body" idx="1"/>
          </p:nvPr>
        </p:nvSpPr>
        <p:spPr>
          <a:xfrm>
            <a:off x="130380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7" name="Google Shape;97;p5"/>
          <p:cNvSpPr txBox="1">
            <a:spLocks noGrp="1"/>
          </p:cNvSpPr>
          <p:nvPr>
            <p:ph type="body" idx="2"/>
          </p:nvPr>
        </p:nvSpPr>
        <p:spPr>
          <a:xfrm>
            <a:off x="4903650" y="2653400"/>
            <a:ext cx="3430500" cy="3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6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7030500" cy="13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6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" name="Google Shape;109;p7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312000" cy="212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7"/>
          <p:cNvSpPr txBox="1">
            <a:spLocks noGrp="1"/>
          </p:cNvSpPr>
          <p:nvPr>
            <p:ph type="body" idx="1"/>
          </p:nvPr>
        </p:nvSpPr>
        <p:spPr>
          <a:xfrm>
            <a:off x="1303800" y="3079567"/>
            <a:ext cx="3312000" cy="29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742"/>
            <a:ext cx="2267451" cy="3468833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5" name="Google Shape;125;p8"/>
          <p:cNvSpPr txBox="1">
            <a:spLocks noGrp="1"/>
          </p:cNvSpPr>
          <p:nvPr>
            <p:ph type="title"/>
          </p:nvPr>
        </p:nvSpPr>
        <p:spPr>
          <a:xfrm>
            <a:off x="824000" y="1018133"/>
            <a:ext cx="5857800" cy="47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8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399168"/>
            <a:ext cx="999312" cy="1332416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9"/>
          <p:cNvSpPr txBox="1">
            <a:spLocks noGrp="1"/>
          </p:cNvSpPr>
          <p:nvPr>
            <p:ph type="title"/>
          </p:nvPr>
        </p:nvSpPr>
        <p:spPr>
          <a:xfrm>
            <a:off x="1303800" y="798100"/>
            <a:ext cx="3430500" cy="26535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subTitle" idx="1"/>
          </p:nvPr>
        </p:nvSpPr>
        <p:spPr>
          <a:xfrm>
            <a:off x="1303800" y="3657604"/>
            <a:ext cx="3430500" cy="9681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body" idx="2"/>
          </p:nvPr>
        </p:nvSpPr>
        <p:spPr>
          <a:xfrm>
            <a:off x="4903700" y="881333"/>
            <a:ext cx="3430500" cy="5160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5129497"/>
            <a:ext cx="825392" cy="1100560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name="adj1" fmla="val 10792838"/>
                <a:gd name="adj2" fmla="val 16200000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9" name="Google Shape;139;p10"/>
          <p:cNvSpPr txBox="1">
            <a:spLocks noGrp="1"/>
          </p:cNvSpPr>
          <p:nvPr>
            <p:ph type="body" idx="1"/>
          </p:nvPr>
        </p:nvSpPr>
        <p:spPr>
          <a:xfrm>
            <a:off x="1303800" y="5518633"/>
            <a:ext cx="5843100" cy="7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40" name="Google Shape;140;p10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6315968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70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15"/>
            <a:ext cx="8839198" cy="10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632350" y="235665"/>
            <a:ext cx="5219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INFRAESTRUCTURA</a:t>
            </a:r>
            <a:endParaRPr sz="22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Picture 5" descr="corte bahia blanca (4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928802"/>
            <a:ext cx="5045467" cy="435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32350" y="1610148"/>
            <a:ext cx="5184775" cy="3373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Redes subterráneas de: electricidad, agua, cloaca y gas.</a:t>
            </a:r>
          </a:p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Calles internas asfaltadas.</a:t>
            </a:r>
          </a:p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Alumbrado público.</a:t>
            </a:r>
          </a:p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Pilares de servicios. </a:t>
            </a:r>
          </a:p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Parquización.</a:t>
            </a:r>
          </a:p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Edificio de acceso.</a:t>
            </a:r>
          </a:p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AR" sz="1600" dirty="0">
                <a:solidFill>
                  <a:srgbClr val="707173"/>
                </a:solidFill>
                <a:latin typeface="Raleway" panose="020B0604020202020204" charset="0"/>
              </a:rPr>
              <a:t>Alambrado perimetral.</a:t>
            </a:r>
          </a:p>
          <a:p>
            <a:pPr lvl="1" indent="-282575" algn="l">
              <a:lnSpc>
                <a:spcPct val="150000"/>
              </a:lnSpc>
              <a:buClr>
                <a:srgbClr val="92D050"/>
              </a:buClr>
              <a:buFont typeface="Wingdings" pitchFamily="2" charset="2"/>
              <a:buChar char="ü"/>
            </a:pPr>
            <a:r>
              <a:rPr lang="es-AR" sz="1600" dirty="0">
                <a:solidFill>
                  <a:srgbClr val="707173"/>
                </a:solidFill>
                <a:latin typeface="Raleway" panose="020B0604020202020204" charset="0"/>
              </a:rPr>
              <a:t>Confección de calle de acceso</a:t>
            </a:r>
            <a:endParaRPr lang="es-ES" sz="1600" dirty="0">
              <a:solidFill>
                <a:srgbClr val="707173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311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15"/>
            <a:ext cx="8839198" cy="10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632350" y="235665"/>
            <a:ext cx="5219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FORMA DE PAGO</a:t>
            </a:r>
            <a:endParaRPr sz="22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" name="6 CuadroTexto"/>
          <p:cNvSpPr txBox="1">
            <a:spLocks noChangeArrowheads="1"/>
          </p:cNvSpPr>
          <p:nvPr/>
        </p:nvSpPr>
        <p:spPr bwMode="auto">
          <a:xfrm>
            <a:off x="785811" y="1628332"/>
            <a:ext cx="75723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endParaRPr lang="es-ES" sz="1600" u="sng" dirty="0">
              <a:solidFill>
                <a:srgbClr val="5F5F5F"/>
              </a:solidFill>
              <a:latin typeface="Raleway" panose="020B0604020202020204" charset="0"/>
            </a:endParaRPr>
          </a:p>
          <a:p>
            <a:pPr algn="l"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Monto Vencido + 9 cuotas + 2 refuerzos </a:t>
            </a:r>
          </a:p>
          <a:p>
            <a:pPr algn="l">
              <a:buClr>
                <a:srgbClr val="92D050"/>
              </a:buClr>
            </a:pPr>
            <a:endParaRPr lang="es-ES" sz="1600" dirty="0">
              <a:solidFill>
                <a:srgbClr val="707173"/>
              </a:solidFill>
              <a:latin typeface="Raleway" panose="020B0604020202020204" charset="0"/>
            </a:endParaRPr>
          </a:p>
          <a:p>
            <a:pPr algn="l"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Ajuste semestral según el índice de la Cámara Argentina de Construcción (CAC)</a:t>
            </a:r>
          </a:p>
          <a:p>
            <a:pPr algn="l">
              <a:buClr>
                <a:srgbClr val="92D050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Posibilidad de refinanciar el monto vencido.</a:t>
            </a:r>
          </a:p>
          <a:p>
            <a:pPr algn="l">
              <a:buClr>
                <a:srgbClr val="92D050"/>
              </a:buClr>
            </a:pPr>
            <a:endParaRPr lang="es-AR" sz="1600" dirty="0">
              <a:solidFill>
                <a:srgbClr val="707173"/>
              </a:solidFill>
              <a:latin typeface="Raleway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6742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12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6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38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15"/>
            <a:ext cx="8839198" cy="10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632350" y="235665"/>
            <a:ext cx="5219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NUESTRO SISTEMA</a:t>
            </a:r>
            <a:endParaRPr sz="22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4" name="Google Shape;284;p14"/>
          <p:cNvSpPr txBox="1"/>
          <p:nvPr/>
        </p:nvSpPr>
        <p:spPr>
          <a:xfrm>
            <a:off x="530919" y="3699164"/>
            <a:ext cx="8082159" cy="275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Satisfacemos necesidades.</a:t>
            </a:r>
          </a:p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Reciclamos la figura de la cooperativa.</a:t>
            </a:r>
          </a:p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Cada unidad asume una parte de la inversión total</a:t>
            </a:r>
          </a:p>
          <a:p>
            <a:pPr marL="363538" indent="-276225">
              <a:lnSpc>
                <a:spcPct val="13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AR" sz="16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Es necesario suscribir un alto porcentaje de lotes para llevar adelante el proyecto.</a:t>
            </a:r>
            <a:endParaRPr lang="es-ES" sz="1600" dirty="0">
              <a:solidFill>
                <a:srgbClr val="707173"/>
              </a:solidFill>
              <a:latin typeface="Raleway" panose="020B0604020202020204" charset="0"/>
              <a:cs typeface="Arial" pitchFamily="34" charset="0"/>
            </a:endParaRPr>
          </a:p>
          <a:p>
            <a:pPr marL="363538" indent="-276225">
              <a:lnSpc>
                <a:spcPct val="13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Los propietarios son a la vez inversores.</a:t>
            </a:r>
          </a:p>
          <a:p>
            <a:pPr marL="363538" indent="-276225">
              <a:lnSpc>
                <a:spcPct val="13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 err="1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Eidico</a:t>
            </a: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 actúa como administrador de los aportes de cada propietario/inversor.</a:t>
            </a:r>
          </a:p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endParaRPr lang="es-ES" sz="1600" dirty="0">
              <a:solidFill>
                <a:srgbClr val="707173"/>
              </a:solidFill>
              <a:latin typeface="Raleway" panose="020B060402020202020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434343"/>
              </a:solidFill>
              <a:latin typeface="Raleway" panose="020B0604020202020204" charset="0"/>
              <a:ea typeface="Raleway"/>
              <a:cs typeface="Raleway"/>
              <a:sym typeface="Raleway"/>
            </a:endParaRPr>
          </a:p>
        </p:txBody>
      </p:sp>
      <p:pic>
        <p:nvPicPr>
          <p:cNvPr id="5" name="Imagen 4" descr="paso a paso - sistema eidico-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510" y="1159020"/>
            <a:ext cx="8589818" cy="204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/>
        </p:nvSpPr>
        <p:spPr>
          <a:xfrm>
            <a:off x="1948595" y="2336411"/>
            <a:ext cx="5219100" cy="24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ARENAS CHICO</a:t>
            </a:r>
            <a:br>
              <a:rPr lang="es" sz="48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s" sz="3000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Mar del Plata</a:t>
            </a:r>
            <a:endParaRPr sz="3000" b="1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15"/>
            <a:ext cx="8839198" cy="10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632350" y="235665"/>
            <a:ext cx="5219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UBICACIÓN</a:t>
            </a:r>
            <a:endParaRPr sz="22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0" y="1081215"/>
            <a:ext cx="8012886" cy="5425141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7926" y="2757055"/>
            <a:ext cx="2563091" cy="2826327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Google Shape;284;p14"/>
          <p:cNvSpPr txBox="1"/>
          <p:nvPr/>
        </p:nvSpPr>
        <p:spPr>
          <a:xfrm>
            <a:off x="401781" y="3089836"/>
            <a:ext cx="2549235" cy="2757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5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Zona exclusiva</a:t>
            </a:r>
          </a:p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5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Vecino al barrio cerrado </a:t>
            </a:r>
            <a:r>
              <a:rPr lang="es-ES" sz="1500" dirty="0" err="1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Rumencó</a:t>
            </a:r>
            <a:endParaRPr lang="es-ES" sz="1500" dirty="0">
              <a:solidFill>
                <a:srgbClr val="707173"/>
              </a:solidFill>
              <a:latin typeface="Raleway" panose="020B0604020202020204" charset="0"/>
              <a:cs typeface="Arial" pitchFamily="34" charset="0"/>
            </a:endParaRPr>
          </a:p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5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Vecino a Mar del Plata Golf Club</a:t>
            </a:r>
          </a:p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500" dirty="0">
                <a:solidFill>
                  <a:srgbClr val="707173"/>
                </a:solidFill>
                <a:latin typeface="Raleway" panose="020B0604020202020204" charset="0"/>
                <a:cs typeface="Arial" pitchFamily="34" charset="0"/>
              </a:rPr>
              <a:t>Vecino a Arenas del Sur.</a:t>
            </a:r>
          </a:p>
          <a:p>
            <a:pPr marL="261938" indent="-261938">
              <a:lnSpc>
                <a:spcPct val="150000"/>
              </a:lnSpc>
              <a:buClr>
                <a:srgbClr val="6DB444"/>
              </a:buClr>
              <a:buFont typeface="Wingdings" pitchFamily="2" charset="2"/>
              <a:buChar char="ü"/>
            </a:pPr>
            <a:endParaRPr lang="es-ES" sz="1500" b="1" dirty="0">
              <a:solidFill>
                <a:srgbClr val="707173"/>
              </a:solidFill>
              <a:latin typeface="Raleway" panose="020B060402020202020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rgbClr val="434343"/>
              </a:solidFill>
              <a:latin typeface="Raleway" panose="020B0604020202020204" charset="0"/>
              <a:ea typeface="Raleway"/>
              <a:cs typeface="Raleway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955951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15"/>
            <a:ext cx="8839198" cy="10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632350" y="235665"/>
            <a:ext cx="5219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UBICACIÓN</a:t>
            </a:r>
            <a:endParaRPr sz="22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2705" y="1515050"/>
            <a:ext cx="8478587" cy="4774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004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15"/>
            <a:ext cx="8839198" cy="10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632350" y="235665"/>
            <a:ext cx="5219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PLANO DEL BARRIO</a:t>
            </a:r>
            <a:endParaRPr sz="22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6" name="3 Imagen" descr="PLANO FINAL ARENAS CHICO comerci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6876" y="1508834"/>
            <a:ext cx="8450246" cy="465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35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0115"/>
            <a:ext cx="8839198" cy="1001108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14"/>
          <p:cNvSpPr txBox="1"/>
          <p:nvPr/>
        </p:nvSpPr>
        <p:spPr>
          <a:xfrm>
            <a:off x="632350" y="235665"/>
            <a:ext cx="521910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 dirty="0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CARACTERISTICAS</a:t>
            </a:r>
            <a:endParaRPr sz="2200" b="1" dirty="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28596" y="1441132"/>
            <a:ext cx="7786742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0375" indent="-285750">
              <a:lnSpc>
                <a:spcPct val="200000"/>
              </a:lnSpc>
              <a:spcBef>
                <a:spcPct val="50000"/>
              </a:spcBef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11 hectáreas  - 95 lotes.</a:t>
            </a:r>
          </a:p>
          <a:p>
            <a:pPr marL="460375" indent="-285750">
              <a:lnSpc>
                <a:spcPct val="200000"/>
              </a:lnSpc>
              <a:spcBef>
                <a:spcPct val="50000"/>
              </a:spcBef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665 metros cuadrados de superficie promedio por lote.</a:t>
            </a:r>
            <a:endParaRPr lang="es-ES" sz="1600" dirty="0">
              <a:solidFill>
                <a:srgbClr val="6DB444"/>
              </a:solidFill>
              <a:latin typeface="Raleway" panose="020B0604020202020204" charset="0"/>
            </a:endParaRPr>
          </a:p>
          <a:p>
            <a:pPr marL="460375" indent="-285750">
              <a:lnSpc>
                <a:spcPct val="200000"/>
              </a:lnSpc>
              <a:spcBef>
                <a:spcPct val="50000"/>
              </a:spcBef>
              <a:buClr>
                <a:srgbClr val="6DB444"/>
              </a:buClr>
              <a:buFont typeface="Wingdings" pitchFamily="2" charset="2"/>
              <a:buChar char="ü"/>
            </a:pPr>
            <a:r>
              <a:rPr lang="es-AR" sz="1600" dirty="0">
                <a:solidFill>
                  <a:srgbClr val="707173"/>
                </a:solidFill>
                <a:latin typeface="Raleway" panose="020B0604020202020204" charset="0"/>
              </a:rPr>
              <a:t>Cerca del 40% de la superficie total destinada a espacios comunes.</a:t>
            </a:r>
          </a:p>
          <a:p>
            <a:pPr marL="460375" indent="-285750">
              <a:lnSpc>
                <a:spcPct val="200000"/>
              </a:lnSpc>
              <a:spcBef>
                <a:spcPct val="50000"/>
              </a:spcBef>
              <a:buClr>
                <a:srgbClr val="6DB444"/>
              </a:buClr>
              <a:buFont typeface="Wingdings" pitchFamily="2" charset="2"/>
              <a:buChar char="ü"/>
            </a:pPr>
            <a:r>
              <a:rPr lang="es-AR" sz="1600" dirty="0">
                <a:solidFill>
                  <a:srgbClr val="707173"/>
                </a:solidFill>
                <a:latin typeface="Raleway" panose="020B0604020202020204" charset="0"/>
              </a:rPr>
              <a:t> </a:t>
            </a:r>
            <a:r>
              <a:rPr lang="es-AR" sz="1600" dirty="0">
                <a:solidFill>
                  <a:schemeClr val="bg1">
                    <a:lumMod val="50000"/>
                  </a:schemeClr>
                </a:solidFill>
                <a:latin typeface="Raleway" panose="020B0604020202020204" charset="0"/>
              </a:rPr>
              <a:t>Acceso por Bahía Thetis. </a:t>
            </a:r>
            <a:endParaRPr lang="es-ES" sz="1600" dirty="0">
              <a:solidFill>
                <a:schemeClr val="bg1">
                  <a:lumMod val="50000"/>
                </a:schemeClr>
              </a:solidFill>
              <a:latin typeface="Raleway" panose="020B0604020202020204" charset="0"/>
            </a:endParaRPr>
          </a:p>
          <a:p>
            <a:pPr marL="460375" indent="-285750">
              <a:lnSpc>
                <a:spcPct val="200000"/>
              </a:lnSpc>
              <a:spcBef>
                <a:spcPct val="50000"/>
              </a:spcBef>
              <a:buClr>
                <a:srgbClr val="6DB444"/>
              </a:buClr>
              <a:buFont typeface="Wingdings" pitchFamily="2" charset="2"/>
              <a:buChar char="ü"/>
            </a:pPr>
            <a:r>
              <a:rPr lang="es-ES" sz="1600" dirty="0">
                <a:solidFill>
                  <a:srgbClr val="707173"/>
                </a:solidFill>
                <a:latin typeface="Raleway" panose="020B0604020202020204" charset="0"/>
              </a:rPr>
              <a:t>Infraestructura &amp; servicios de calidad.</a:t>
            </a:r>
          </a:p>
          <a:p>
            <a:pPr marL="460375" indent="-285750">
              <a:lnSpc>
                <a:spcPct val="200000"/>
              </a:lnSpc>
              <a:spcBef>
                <a:spcPct val="50000"/>
              </a:spcBef>
              <a:buClr>
                <a:srgbClr val="6DB444"/>
              </a:buClr>
              <a:buFont typeface="Wingdings" pitchFamily="2" charset="2"/>
              <a:buChar char="ü"/>
            </a:pPr>
            <a:r>
              <a:rPr lang="es-AR" sz="1600" dirty="0">
                <a:solidFill>
                  <a:srgbClr val="707173"/>
                </a:solidFill>
                <a:latin typeface="Raleway" panose="020B0604020202020204" charset="0"/>
              </a:rPr>
              <a:t> Contrato en pesos.</a:t>
            </a:r>
          </a:p>
        </p:txBody>
      </p:sp>
      <p:pic>
        <p:nvPicPr>
          <p:cNvPr id="7" name="7 Imagen" descr="_MG_02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6465" y="3934691"/>
            <a:ext cx="4032256" cy="2688437"/>
          </a:xfrm>
          <a:prstGeom prst="rect">
            <a:avLst/>
          </a:prstGeom>
          <a:ln>
            <a:solidFill>
              <a:srgbClr val="808000"/>
            </a:solidFill>
          </a:ln>
        </p:spPr>
      </p:pic>
    </p:spTree>
    <p:extLst>
      <p:ext uri="{BB962C8B-B14F-4D97-AF65-F5344CB8AC3E}">
        <p14:creationId xmlns:p14="http://schemas.microsoft.com/office/powerpoint/2010/main" val="1367108633"/>
      </p:ext>
    </p:extLst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203</Words>
  <Application>Microsoft Office PowerPoint</Application>
  <PresentationFormat>Presentación en pantalla (4:3)</PresentationFormat>
  <Paragraphs>37</Paragraphs>
  <Slides>13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Wingdings</vt:lpstr>
      <vt:lpstr>Maven Pro</vt:lpstr>
      <vt:lpstr>Arial</vt:lpstr>
      <vt:lpstr>Raleway</vt:lpstr>
      <vt:lpstr>Nunito</vt:lpstr>
      <vt:lpstr>Momentum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Ines Fitte</dc:creator>
  <cp:lastModifiedBy>Benjamin Velasquez</cp:lastModifiedBy>
  <cp:revision>7</cp:revision>
  <dcterms:modified xsi:type="dcterms:W3CDTF">2020-03-04T17:09:46Z</dcterms:modified>
</cp:coreProperties>
</file>